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4" r:id="rId9"/>
    <p:sldId id="276" r:id="rId10"/>
    <p:sldId id="265" r:id="rId11"/>
    <p:sldId id="275" r:id="rId12"/>
    <p:sldId id="261" r:id="rId13"/>
    <p:sldId id="266" r:id="rId14"/>
    <p:sldId id="277" r:id="rId15"/>
    <p:sldId id="281" r:id="rId16"/>
    <p:sldId id="278" r:id="rId17"/>
    <p:sldId id="279" r:id="rId18"/>
    <p:sldId id="280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DD2C-930A-407E-B448-57CD7C060F41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DA5FF-6759-4C58-9F18-59B39A548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 &amp; Figure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the model is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5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7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0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to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5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36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loss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3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3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2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5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0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1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3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1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4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googleblog.com/2017/10/portrait-mode-on-pixel-2-and-pixel-2-xl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A847-5050-4FC6-9EDB-C5C1FD715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Shallow Depth of Field in Portraits Using 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CABC-AF06-43B3-B0A5-BFD02F1FA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Zain Nasrullah</a:t>
            </a:r>
          </a:p>
        </p:txBody>
      </p:sp>
    </p:spTree>
    <p:extLst>
      <p:ext uri="{BB962C8B-B14F-4D97-AF65-F5344CB8AC3E}">
        <p14:creationId xmlns:p14="http://schemas.microsoft.com/office/powerpoint/2010/main" val="369804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/>
              <a:t>: Rather than train an attention network, overlay segmented images to guide 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B3F615-4188-4AC4-95BC-77278DA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8" y="4354783"/>
            <a:ext cx="7242506" cy="23411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EC5ECC-B0E2-4848-A800-EE6BD0DEC018}"/>
              </a:ext>
            </a:extLst>
          </p:cNvPr>
          <p:cNvSpPr/>
          <p:nvPr/>
        </p:nvSpPr>
        <p:spPr>
          <a:xfrm>
            <a:off x="7326386" y="4595207"/>
            <a:ext cx="41833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Expected Impacts: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only needs to focus on transformation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terms unaffected by how people in images are blurred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cycle-consistency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40C7-BC45-48E7-B792-FF4B892569AB}"/>
              </a:ext>
            </a:extLst>
          </p:cNvPr>
          <p:cNvSpPr txBox="1"/>
          <p:nvPr/>
        </p:nvSpPr>
        <p:spPr>
          <a:xfrm>
            <a:off x="1724315" y="6492920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Model</a:t>
            </a:r>
          </a:p>
        </p:txBody>
      </p:sp>
    </p:spTree>
    <p:extLst>
      <p:ext uri="{BB962C8B-B14F-4D97-AF65-F5344CB8AC3E}">
        <p14:creationId xmlns:p14="http://schemas.microsoft.com/office/powerpoint/2010/main" val="314488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Rather than train an attention network, overlay segmented images to guide 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1E454-4DA8-4252-AB87-9FFD02C22F21}"/>
              </a:ext>
            </a:extLst>
          </p:cNvPr>
          <p:cNvSpPr txBox="1"/>
          <p:nvPr/>
        </p:nvSpPr>
        <p:spPr>
          <a:xfrm>
            <a:off x="-69702" y="4842752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9: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Example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5854A0-0A24-4A7B-9AC0-03B2B14A78E0}"/>
              </a:ext>
            </a:extLst>
          </p:cNvPr>
          <p:cNvGrpSpPr/>
          <p:nvPr/>
        </p:nvGrpSpPr>
        <p:grpSpPr>
          <a:xfrm>
            <a:off x="1329619" y="4100235"/>
            <a:ext cx="9946687" cy="2783908"/>
            <a:chOff x="1329619" y="4100235"/>
            <a:chExt cx="9946687" cy="2783908"/>
          </a:xfrm>
        </p:grpSpPr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A49EBD8E-5F0D-4B92-8365-C948CB216CAF}"/>
                </a:ext>
              </a:extLst>
            </p:cNvPr>
            <p:cNvSpPr/>
            <p:nvPr/>
          </p:nvSpPr>
          <p:spPr>
            <a:xfrm rot="5400000" flipV="1">
              <a:off x="6193780" y="2343359"/>
              <a:ext cx="99716" cy="4162424"/>
            </a:xfrm>
            <a:prstGeom prst="leftBracket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BCD83A-C1DC-4274-86D2-AA4CACF5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619" y="4479412"/>
              <a:ext cx="9946687" cy="20706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A7CCC-3659-4330-B914-BF9F9E55C93C}"/>
                </a:ext>
              </a:extLst>
            </p:cNvPr>
            <p:cNvSpPr txBox="1"/>
            <p:nvPr/>
          </p:nvSpPr>
          <p:spPr>
            <a:xfrm>
              <a:off x="5146673" y="4100235"/>
              <a:ext cx="19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Combine these two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D74FD-D42C-452F-95BF-BC8B83F9D6E8}"/>
                </a:ext>
              </a:extLst>
            </p:cNvPr>
            <p:cNvSpPr txBox="1"/>
            <p:nvPr/>
          </p:nvSpPr>
          <p:spPr>
            <a:xfrm>
              <a:off x="2041002" y="6555053"/>
              <a:ext cx="671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Input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83AFDC-5535-4EA6-A00A-0F79DDB356D0}"/>
                </a:ext>
              </a:extLst>
            </p:cNvPr>
            <p:cNvSpPr txBox="1"/>
            <p:nvPr/>
          </p:nvSpPr>
          <p:spPr>
            <a:xfrm>
              <a:off x="9916367" y="6550070"/>
              <a:ext cx="778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1666D2-0372-4F08-B721-4B0D0B44AAAE}"/>
                </a:ext>
              </a:extLst>
            </p:cNvPr>
            <p:cNvSpPr txBox="1"/>
            <p:nvPr/>
          </p:nvSpPr>
          <p:spPr>
            <a:xfrm>
              <a:off x="5292018" y="6550223"/>
              <a:ext cx="202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Remove Fake Person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D5AFEB-E237-44AF-A90F-AE84DA179317}"/>
                </a:ext>
              </a:extLst>
            </p:cNvPr>
            <p:cNvSpPr txBox="1"/>
            <p:nvPr/>
          </p:nvSpPr>
          <p:spPr>
            <a:xfrm>
              <a:off x="7507836" y="6550223"/>
              <a:ext cx="1743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Add Real Person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8DCE4-E7A4-46FD-BBDF-D990B720A2BB}"/>
                </a:ext>
              </a:extLst>
            </p:cNvPr>
            <p:cNvSpPr txBox="1"/>
            <p:nvPr/>
          </p:nvSpPr>
          <p:spPr>
            <a:xfrm>
              <a:off x="3764183" y="6550223"/>
              <a:ext cx="1141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Generated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13E508C-F90E-4FA7-8E9D-A38CEB33F409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2712515" y="6704112"/>
              <a:ext cx="1051668" cy="4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quals 11">
              <a:extLst>
                <a:ext uri="{FF2B5EF4-FFF2-40B4-BE49-F238E27FC236}">
                  <a16:creationId xmlns:a16="http://schemas.microsoft.com/office/drawing/2014/main" id="{8E20CE52-7270-43E0-BA85-F147D904E183}"/>
                </a:ext>
              </a:extLst>
            </p:cNvPr>
            <p:cNvSpPr/>
            <p:nvPr/>
          </p:nvSpPr>
          <p:spPr>
            <a:xfrm>
              <a:off x="9126201" y="6559283"/>
              <a:ext cx="417250" cy="32486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E32D5F4-723E-4E42-B18B-B7221A308A99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4905375" y="6704112"/>
              <a:ext cx="386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2562CC-2A2D-424F-8095-B79A13ADA82A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313906" y="6704112"/>
              <a:ext cx="1939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56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C0B1-BCC9-4DF3-9D0D-0F33102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4BEE-42BC-469B-A192-E7A43F08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Web scraped 4000 images from each group via Flickr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Shallow Depth of Field Portraits (Any camera) – 2157 retained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Ordinary Portraits (iPhone 7 Camera) – 2370 retained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Resolution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3 x 256 x 256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Batch Size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1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Training Epochs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/>
              <a:t>75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50 at LR 0.0002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25 linearly decaying to 0</a:t>
            </a:r>
          </a:p>
        </p:txBody>
      </p:sp>
    </p:spTree>
    <p:extLst>
      <p:ext uri="{BB962C8B-B14F-4D97-AF65-F5344CB8AC3E}">
        <p14:creationId xmlns:p14="http://schemas.microsoft.com/office/powerpoint/2010/main" val="242270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Model Comparison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557B2-0886-4D1E-A6EE-4E36A94A7D22}"/>
              </a:ext>
            </a:extLst>
          </p:cNvPr>
          <p:cNvGrpSpPr/>
          <p:nvPr/>
        </p:nvGrpSpPr>
        <p:grpSpPr>
          <a:xfrm>
            <a:off x="0" y="3852264"/>
            <a:ext cx="12570779" cy="2988709"/>
            <a:chOff x="0" y="3852264"/>
            <a:chExt cx="12570779" cy="29887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909644-8F9F-4374-B681-59CFA6493D2B}"/>
                </a:ext>
              </a:extLst>
            </p:cNvPr>
            <p:cNvSpPr txBox="1"/>
            <p:nvPr/>
          </p:nvSpPr>
          <p:spPr>
            <a:xfrm>
              <a:off x="11168108" y="6587057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C09E3D-ACF1-456F-BE0B-449B687F1D9D}"/>
                </a:ext>
              </a:extLst>
            </p:cNvPr>
            <p:cNvGrpSpPr/>
            <p:nvPr/>
          </p:nvGrpSpPr>
          <p:grpSpPr>
            <a:xfrm>
              <a:off x="0" y="3852264"/>
              <a:ext cx="12186696" cy="2861751"/>
              <a:chOff x="0" y="3852264"/>
              <a:chExt cx="12186696" cy="286175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94ECA4-B076-43FF-8711-68178BF35616}"/>
                  </a:ext>
                </a:extLst>
              </p:cNvPr>
              <p:cNvSpPr txBox="1"/>
              <p:nvPr/>
            </p:nvSpPr>
            <p:spPr>
              <a:xfrm>
                <a:off x="0" y="6375461"/>
                <a:ext cx="1218669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75000"/>
                      </a:schemeClr>
                    </a:solidFill>
                  </a:rPr>
                  <a:t>     (a) Input Image                (b) CycleGAN                   (c) Mask Loss                (d) Mask Overlay        (e) Mask Loss + Overlay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10CC292-4D7B-42BE-B992-FE4B768E5A97}"/>
                  </a:ext>
                </a:extLst>
              </p:cNvPr>
              <p:cNvGrpSpPr/>
              <p:nvPr/>
            </p:nvGrpSpPr>
            <p:grpSpPr>
              <a:xfrm>
                <a:off x="3048" y="3852264"/>
                <a:ext cx="12178832" cy="2438400"/>
                <a:chOff x="3047" y="3852264"/>
                <a:chExt cx="12178829" cy="2438400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B2348378-B13F-42D7-B001-2081E47EE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7" y="3852264"/>
                  <a:ext cx="2438399" cy="243840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7BEADF25-3C81-4EF9-ABF4-7E02F824E8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8245" y="3852264"/>
                  <a:ext cx="2438399" cy="243840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830F6E5E-47E1-49C1-932F-1A15EBB80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3477" y="3852264"/>
                  <a:ext cx="2438399" cy="243840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73E18B87-C0AD-41E2-92E0-49635EC40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1447" y="3852264"/>
                  <a:ext cx="2438399" cy="2438400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52685110-3EEE-4436-ACCC-05F4E0F07F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5558" y="3852264"/>
                  <a:ext cx="2438399" cy="24384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9FEF1E-29ED-445C-AB3B-D4D4B5C0AE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593"/>
          <a:stretch/>
        </p:blipFill>
        <p:spPr>
          <a:xfrm>
            <a:off x="8945268" y="658256"/>
            <a:ext cx="2924175" cy="27421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6002B9-6252-4ECD-AF60-561C6103E50C}"/>
              </a:ext>
            </a:extLst>
          </p:cNvPr>
          <p:cNvSpPr txBox="1"/>
          <p:nvPr/>
        </p:nvSpPr>
        <p:spPr>
          <a:xfrm>
            <a:off x="1222248" y="3481008"/>
            <a:ext cx="6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10: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Comparison of Models and Gaussian Blur Reference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88858-FCE1-45F9-8C93-6FBA1F3246A0}"/>
              </a:ext>
            </a:extLst>
          </p:cNvPr>
          <p:cNvSpPr txBox="1"/>
          <p:nvPr/>
        </p:nvSpPr>
        <p:spPr>
          <a:xfrm>
            <a:off x="7078368" y="3327119"/>
            <a:ext cx="6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Reference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9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A7F306-3CC0-4BB7-86B0-FF37793760A3}"/>
              </a:ext>
            </a:extLst>
          </p:cNvPr>
          <p:cNvGrpSpPr/>
          <p:nvPr/>
        </p:nvGrpSpPr>
        <p:grpSpPr>
          <a:xfrm>
            <a:off x="0" y="1145220"/>
            <a:ext cx="12570779" cy="5712780"/>
            <a:chOff x="0" y="1145220"/>
            <a:chExt cx="12570779" cy="57127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2272C2-1A4F-4DAD-83E2-B3FE0AE76F96}"/>
                </a:ext>
              </a:extLst>
            </p:cNvPr>
            <p:cNvSpPr txBox="1"/>
            <p:nvPr/>
          </p:nvSpPr>
          <p:spPr>
            <a:xfrm>
              <a:off x="0" y="3832333"/>
              <a:ext cx="121866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/>
                <a:t>     (a) Input Image                (b) CycleGAN                   (c) Mask Loss                (d) Mask Overlay        (e) Mask Loss + Overlay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581EAC-9E65-42B9-8E7D-67A7D5FD5DF3}"/>
                </a:ext>
              </a:extLst>
            </p:cNvPr>
            <p:cNvSpPr txBox="1"/>
            <p:nvPr/>
          </p:nvSpPr>
          <p:spPr>
            <a:xfrm>
              <a:off x="11168108" y="404619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500A74-0AC1-4C86-B558-2EC507C0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4722" y="4419600"/>
              <a:ext cx="2438400" cy="2438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437461-1E4D-4179-A1AA-E6FADDF5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" y="4419600"/>
              <a:ext cx="2438400" cy="2438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385911-0F2F-4A25-9B0F-89F8D42B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964" y="4419600"/>
              <a:ext cx="2438400" cy="2438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438A59-20D2-4A9F-95A8-B4FC0F736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0564" y="4419600"/>
              <a:ext cx="2438400" cy="2438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94FE877-1009-4A45-9F7A-FFA3F99A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664" y="4419600"/>
              <a:ext cx="2438400" cy="24384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78A92AC-EDD0-418E-B68A-CCD4F194F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4722" y="1145220"/>
              <a:ext cx="2438400" cy="2438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F8E920-F0DB-4815-A09B-1ECE0648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" y="1145220"/>
              <a:ext cx="2438400" cy="2438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E7DF885-DA41-4AD6-9D09-4D0F74CC9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0564" y="1145220"/>
              <a:ext cx="2438400" cy="24384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F83DD92-8B47-4EE1-AEBF-80E01C9B6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264" y="1145220"/>
              <a:ext cx="2438400" cy="24384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DF326DF-3EC4-4D2C-81BE-E5C24ED4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486" y="1145220"/>
              <a:ext cx="2438400" cy="24384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11: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</p:txBody>
      </p:sp>
    </p:spTree>
    <p:extLst>
      <p:ext uri="{BB962C8B-B14F-4D97-AF65-F5344CB8AC3E}">
        <p14:creationId xmlns:p14="http://schemas.microsoft.com/office/powerpoint/2010/main" val="106658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 Continued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12: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Continued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4FC00B-029C-46B5-AD7B-6F2A2A6FB1CF}"/>
              </a:ext>
            </a:extLst>
          </p:cNvPr>
          <p:cNvGrpSpPr/>
          <p:nvPr/>
        </p:nvGrpSpPr>
        <p:grpSpPr>
          <a:xfrm>
            <a:off x="0" y="1145220"/>
            <a:ext cx="12570779" cy="5746050"/>
            <a:chOff x="0" y="1145220"/>
            <a:chExt cx="12570779" cy="57460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2272C2-1A4F-4DAD-83E2-B3FE0AE76F96}"/>
                </a:ext>
              </a:extLst>
            </p:cNvPr>
            <p:cNvSpPr txBox="1"/>
            <p:nvPr/>
          </p:nvSpPr>
          <p:spPr>
            <a:xfrm>
              <a:off x="0" y="3832333"/>
              <a:ext cx="121866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/>
                <a:t>     (a) Input Image                (b) CycleGAN                   (c) Mask Loss                (d) Mask Overlay        (e) Mask Loss + Overlay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581EAC-9E65-42B9-8E7D-67A7D5FD5DF3}"/>
                </a:ext>
              </a:extLst>
            </p:cNvPr>
            <p:cNvSpPr txBox="1"/>
            <p:nvPr/>
          </p:nvSpPr>
          <p:spPr>
            <a:xfrm>
              <a:off x="11168108" y="404619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441372-48E7-4CC8-9A13-739B1B1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4075" y="1145220"/>
              <a:ext cx="2438400" cy="24384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732457-406A-4727-94E5-9AC1D423E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839" y="1145220"/>
              <a:ext cx="2438400" cy="24384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0BC4E4C-5D83-4FCE-B06C-F109EA1B4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" y="1145220"/>
              <a:ext cx="2438400" cy="2438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727EE4C-1D59-4EB1-BB14-0ABB1AA08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059" y="1145220"/>
              <a:ext cx="2438400" cy="24384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0515E5-92C7-4E56-9016-33C272C57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470" y="1145220"/>
              <a:ext cx="2438400" cy="24384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34CE956-0F17-4392-9853-235BA0BB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52870"/>
              <a:ext cx="2438400" cy="24384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C01E68D-22E2-429E-B790-1B1856F3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482" y="4452870"/>
              <a:ext cx="2438400" cy="24384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D8DF99D-FC77-4E7F-A120-45A9E1B4B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840" y="4452870"/>
              <a:ext cx="2438400" cy="24384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7D22472-BECB-498C-AA3B-624B8CC5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198" y="4419600"/>
              <a:ext cx="2438400" cy="24384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B6869EA-4BC3-4257-BDD8-77FB63B0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2598" y="44196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8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Failures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6727E4-6315-41FA-B029-49E7FECC0696}"/>
              </a:ext>
            </a:extLst>
          </p:cNvPr>
          <p:cNvGrpSpPr/>
          <p:nvPr/>
        </p:nvGrpSpPr>
        <p:grpSpPr>
          <a:xfrm>
            <a:off x="0" y="1142172"/>
            <a:ext cx="12570779" cy="5715828"/>
            <a:chOff x="0" y="1142172"/>
            <a:chExt cx="12570779" cy="5715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6001EF-08AD-4C93-A0AC-7282DF1D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754" y="1142172"/>
              <a:ext cx="2438400" cy="24384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B5F0B1-633B-4C3F-815D-E78F46504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908" y="1142172"/>
              <a:ext cx="2438400" cy="2438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42C01-44D5-4ED3-8556-441E9D43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154" y="1142172"/>
              <a:ext cx="2438400" cy="2438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C285CB-6483-4DA1-8197-CA6D6D48F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8296" y="1142172"/>
              <a:ext cx="2438400" cy="2438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BACC3D-A928-4A28-9EF4-14A3914171A5}"/>
                </a:ext>
              </a:extLst>
            </p:cNvPr>
            <p:cNvSpPr txBox="1"/>
            <p:nvPr/>
          </p:nvSpPr>
          <p:spPr>
            <a:xfrm>
              <a:off x="0" y="3832333"/>
              <a:ext cx="121866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/>
                <a:t>     (a) Input Image                (b) CycleGAN                   (c) Mask Loss                (d) Mask Overlay        (e) Mask Loss + Overlay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7E509-0151-4950-ADFD-BEC559014162}"/>
                </a:ext>
              </a:extLst>
            </p:cNvPr>
            <p:cNvSpPr txBox="1"/>
            <p:nvPr/>
          </p:nvSpPr>
          <p:spPr>
            <a:xfrm>
              <a:off x="11168108" y="404619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8E671E-776F-44E9-AA8D-FBB14E21A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19600"/>
              <a:ext cx="2438400" cy="2438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9A3323-E5D2-4042-A019-DA5A8997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308" y="4419600"/>
              <a:ext cx="2438400" cy="2438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ED5F23-6B30-4A93-A97B-91902886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908" y="4419600"/>
              <a:ext cx="2438400" cy="2438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C74430D-9AFD-481F-9300-763033E57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754" y="4419600"/>
              <a:ext cx="2438400" cy="2438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9CD1ADF-1442-44D7-A5AC-567474590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154" y="4419600"/>
              <a:ext cx="2438400" cy="2438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CBB0BC4-5AA6-4B34-8ECB-7E684AD43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2172"/>
              <a:ext cx="2438400" cy="24384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3055915-85B3-4F01-8EB5-E10AFE4901B2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13: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Failure 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73146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Interesting Cases (Imagining Things)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C47A35-C74F-4424-A382-2B40827255AC}"/>
              </a:ext>
            </a:extLst>
          </p:cNvPr>
          <p:cNvGrpSpPr/>
          <p:nvPr/>
        </p:nvGrpSpPr>
        <p:grpSpPr>
          <a:xfrm>
            <a:off x="0" y="1145220"/>
            <a:ext cx="12570779" cy="5712780"/>
            <a:chOff x="0" y="1145220"/>
            <a:chExt cx="12570779" cy="57127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4D2F0F-3972-4978-BBD1-837750C11C60}"/>
                </a:ext>
              </a:extLst>
            </p:cNvPr>
            <p:cNvSpPr txBox="1"/>
            <p:nvPr/>
          </p:nvSpPr>
          <p:spPr>
            <a:xfrm>
              <a:off x="0" y="3832333"/>
              <a:ext cx="121866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/>
                <a:t>     (a) Input Image                (b) CycleGAN                   (c) Mask Loss                (d) Mask Overlay        (e) Mask Loss + Overlay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E6BF91-1D2B-4C2C-94FE-A5D7B72BD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5220"/>
              <a:ext cx="2438400" cy="2438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44DA06-3CF7-477E-BAEE-A2D6FF93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1145220"/>
              <a:ext cx="2438400" cy="2438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EA0179E-6EAB-42A9-81A6-88B3B827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145220"/>
              <a:ext cx="2438400" cy="2438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AD7A86C-DEF5-4E6B-A82A-FACB74C27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1145220"/>
              <a:ext cx="2438400" cy="2438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D7E132E-7C3B-429B-B0C9-DE4FABAA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0" y="1145220"/>
              <a:ext cx="2438400" cy="2438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0EDC3F-19AF-40C3-ABF3-740CC5B8C82E}"/>
                </a:ext>
              </a:extLst>
            </p:cNvPr>
            <p:cNvSpPr txBox="1"/>
            <p:nvPr/>
          </p:nvSpPr>
          <p:spPr>
            <a:xfrm>
              <a:off x="11168108" y="404619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5D9ADE6-7E9E-44E1-8C8B-1F616E05A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6" y="4419600"/>
              <a:ext cx="2438400" cy="24384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1F039AA-55FB-4AB0-A809-53D99AFF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524" y="4419600"/>
              <a:ext cx="2438400" cy="24384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D201D3F-14B7-4218-901C-E6C05162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8124" y="4419600"/>
              <a:ext cx="2438400" cy="2438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9FB842-FD4F-4258-9151-D6A9CCF6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724" y="4419600"/>
              <a:ext cx="2438400" cy="2438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63957A-725A-427B-AF22-1A012BC1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324" y="4419600"/>
              <a:ext cx="2438400" cy="243840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999CF63-3236-48F8-A56D-366D90D55607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14: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 Imagining</a:t>
            </a:r>
          </a:p>
        </p:txBody>
      </p:sp>
    </p:spTree>
    <p:extLst>
      <p:ext uri="{BB962C8B-B14F-4D97-AF65-F5344CB8AC3E}">
        <p14:creationId xmlns:p14="http://schemas.microsoft.com/office/powerpoint/2010/main" val="262986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More Interesting Cases (Stylized)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7722B4-321A-48A6-B8F0-FCF5D6264FBB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15: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Stylizing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4BBBB8-DAE7-4CD2-9F31-F098CC5B9AF7}"/>
              </a:ext>
            </a:extLst>
          </p:cNvPr>
          <p:cNvGrpSpPr/>
          <p:nvPr/>
        </p:nvGrpSpPr>
        <p:grpSpPr>
          <a:xfrm>
            <a:off x="-2652" y="1145220"/>
            <a:ext cx="12573431" cy="5712780"/>
            <a:chOff x="-2652" y="1145220"/>
            <a:chExt cx="12573431" cy="57127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4D2F0F-3972-4978-BBD1-837750C11C60}"/>
                </a:ext>
              </a:extLst>
            </p:cNvPr>
            <p:cNvSpPr txBox="1"/>
            <p:nvPr/>
          </p:nvSpPr>
          <p:spPr>
            <a:xfrm>
              <a:off x="0" y="3832333"/>
              <a:ext cx="121866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/>
                <a:t>     (a) Input Image                (b) CycleGAN                   (c) Mask Loss                (d) Mask Overlay        (e) Mask Loss + Overlay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0EDC3F-19AF-40C3-ABF3-740CC5B8C82E}"/>
                </a:ext>
              </a:extLst>
            </p:cNvPr>
            <p:cNvSpPr txBox="1"/>
            <p:nvPr/>
          </p:nvSpPr>
          <p:spPr>
            <a:xfrm>
              <a:off x="11168108" y="404619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1C63EF-2CFE-482F-A862-55A7AE96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19600"/>
              <a:ext cx="2438400" cy="2438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00A42F-D4E8-4343-BCAF-620F2C510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0" y="4419600"/>
              <a:ext cx="2438400" cy="2438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D171FA1-C8A6-4057-95B5-492B95A1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4419600"/>
              <a:ext cx="2438400" cy="24384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FFE8B0-0EBD-4E40-8848-CCFDF7B7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4419600"/>
              <a:ext cx="2438400" cy="2438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BC4CBD-918D-4909-A435-FB639DC7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4419600"/>
              <a:ext cx="2438400" cy="24384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D0130A7-3ABE-4175-961D-E7240056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52" y="1145220"/>
              <a:ext cx="2438400" cy="24384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FDCF642-F0C5-4561-9052-5DC317B08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748" y="1145220"/>
              <a:ext cx="2438400" cy="2438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ADAE6EC-C4F2-4570-AEB2-C67F347AC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4722" y="1145220"/>
              <a:ext cx="2438400" cy="24384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D54789D-6A73-485D-8677-923F5E465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322" y="1145220"/>
              <a:ext cx="2438400" cy="24384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CBE330F-5450-4C79-8A95-E32472B5C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922" y="114522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cycle-consistency (expected) using the mask overlay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BDB5E-1EE7-4AFF-A069-B56843E0F849}"/>
              </a:ext>
            </a:extLst>
          </p:cNvPr>
          <p:cNvGrpSpPr/>
          <p:nvPr/>
        </p:nvGrpSpPr>
        <p:grpSpPr>
          <a:xfrm>
            <a:off x="0" y="3426230"/>
            <a:ext cx="12192000" cy="2970681"/>
            <a:chOff x="0" y="3426230"/>
            <a:chExt cx="12192000" cy="29706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6ACFE8-D9D0-4F52-B045-C7B3F82B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6230"/>
              <a:ext cx="12192000" cy="297068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B97075-8EA7-455D-AD91-14E1073C4435}"/>
                </a:ext>
              </a:extLst>
            </p:cNvPr>
            <p:cNvCxnSpPr>
              <a:cxnSpLocks/>
            </p:cNvCxnSpPr>
            <p:nvPr/>
          </p:nvCxnSpPr>
          <p:spPr>
            <a:xfrm>
              <a:off x="473075" y="5691172"/>
              <a:ext cx="115951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5FCE5-4B01-4A10-B59F-7D391237298A}"/>
              </a:ext>
            </a:extLst>
          </p:cNvPr>
          <p:cNvSpPr txBox="1"/>
          <p:nvPr/>
        </p:nvSpPr>
        <p:spPr>
          <a:xfrm>
            <a:off x="4227755" y="6458837"/>
            <a:ext cx="3954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Average Cycle Loss Comparison</a:t>
            </a:r>
          </a:p>
        </p:txBody>
      </p:sp>
    </p:spTree>
    <p:extLst>
      <p:ext uri="{BB962C8B-B14F-4D97-AF65-F5344CB8AC3E}">
        <p14:creationId xmlns:p14="http://schemas.microsoft.com/office/powerpoint/2010/main" val="130832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67DA-3B47-4D70-B6EA-C3997E1C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Shallow Depth of Field (</a:t>
            </a:r>
            <a:r>
              <a:rPr lang="en-US" dirty="0" err="1"/>
              <a:t>DoF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389F-D508-4363-B8E3-5002A529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of the image is in focus while the background is blurred [ ]</a:t>
            </a:r>
            <a:endParaRPr lang="en-US" i="1" dirty="0"/>
          </a:p>
          <a:p>
            <a:r>
              <a:rPr lang="en-US" i="1" dirty="0"/>
              <a:t>Bokeh</a:t>
            </a:r>
            <a:r>
              <a:rPr lang="en-US" dirty="0"/>
              <a:t> is used to describe the shape light takes when blurred</a:t>
            </a:r>
          </a:p>
          <a:p>
            <a:r>
              <a:rPr lang="en-US" dirty="0"/>
              <a:t>Considered aesthetically pleasing and dependent on lens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30865-A61D-4874-874C-89582A5C6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599"/>
            <a:ext cx="12192000" cy="2442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226BF-0D99-4285-867E-EB4B5A24D42A}"/>
              </a:ext>
            </a:extLst>
          </p:cNvPr>
          <p:cNvSpPr txBox="1"/>
          <p:nvPr/>
        </p:nvSpPr>
        <p:spPr>
          <a:xfrm>
            <a:off x="1963365" y="6453800"/>
            <a:ext cx="826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depth of field images collected using Flickr API</a:t>
            </a:r>
          </a:p>
        </p:txBody>
      </p:sp>
    </p:spTree>
    <p:extLst>
      <p:ext uri="{BB962C8B-B14F-4D97-AF65-F5344CB8AC3E}">
        <p14:creationId xmlns:p14="http://schemas.microsoft.com/office/powerpoint/2010/main" val="382829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683784" cy="3416300"/>
          </a:xfrm>
        </p:spPr>
        <p:txBody>
          <a:bodyPr>
            <a:normAutofit/>
          </a:bodyPr>
          <a:lstStyle/>
          <a:p>
            <a:r>
              <a:rPr lang="en-US" sz="1600" dirty="0"/>
              <a:t>Mask and VGG Loss much lower when also using the mask overlay(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en-US" sz="1600" dirty="0"/>
              <a:t>)</a:t>
            </a:r>
          </a:p>
          <a:p>
            <a:r>
              <a:rPr lang="en-US" sz="1600" dirty="0"/>
              <a:t>Person in fake image is less likely to be blurred just by training using the mask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349F1-6C07-4817-AB31-DF51D1EEC9DF}"/>
              </a:ext>
            </a:extLst>
          </p:cNvPr>
          <p:cNvSpPr txBox="1"/>
          <p:nvPr/>
        </p:nvSpPr>
        <p:spPr>
          <a:xfrm>
            <a:off x="7517564" y="6620737"/>
            <a:ext cx="435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Figure 17: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Effect of Overlay on Mask and VGG Loss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B904A-622F-4087-A0E3-59F5263A7829}"/>
              </a:ext>
            </a:extLst>
          </p:cNvPr>
          <p:cNvGrpSpPr/>
          <p:nvPr/>
        </p:nvGrpSpPr>
        <p:grpSpPr>
          <a:xfrm>
            <a:off x="7412774" y="2209873"/>
            <a:ext cx="4459059" cy="4487058"/>
            <a:chOff x="7412774" y="2209873"/>
            <a:chExt cx="4459059" cy="44870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337D96-3E26-4A8E-8CEE-E501E64B7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"/>
            <a:stretch/>
          </p:blipFill>
          <p:spPr>
            <a:xfrm>
              <a:off x="7412774" y="2455069"/>
              <a:ext cx="4459059" cy="424186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52965D-9165-4427-B03E-77F15ABA6A54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4170919"/>
              <a:ext cx="4036219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F61D040-D2FE-4535-B307-29104D3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5770608"/>
              <a:ext cx="40132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D518D4-D121-40F7-949F-2AAE286374E5}"/>
                </a:ext>
              </a:extLst>
            </p:cNvPr>
            <p:cNvSpPr txBox="1"/>
            <p:nvPr/>
          </p:nvSpPr>
          <p:spPr>
            <a:xfrm>
              <a:off x="7739060" y="2209873"/>
              <a:ext cx="1974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F1971F-8D76-42B6-85C1-8806151DE35C}"/>
                </a:ext>
              </a:extLst>
            </p:cNvPr>
            <p:cNvSpPr txBox="1"/>
            <p:nvPr/>
          </p:nvSpPr>
          <p:spPr>
            <a:xfrm>
              <a:off x="9813528" y="2209873"/>
              <a:ext cx="1974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 + Overlay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DA702D-168F-4B9E-A0D7-2573E1A25A24}"/>
              </a:ext>
            </a:extLst>
          </p:cNvPr>
          <p:cNvGrpSpPr/>
          <p:nvPr/>
        </p:nvGrpSpPr>
        <p:grpSpPr>
          <a:xfrm>
            <a:off x="616203" y="4462858"/>
            <a:ext cx="6689472" cy="2262654"/>
            <a:chOff x="616203" y="4462858"/>
            <a:chExt cx="6689472" cy="226265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A5FD9-0695-4B3C-B956-D87710CE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940" y="4464626"/>
              <a:ext cx="1891040" cy="1891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BC62AE-6E09-4B41-8EAA-3F877C08D3A3}"/>
                </a:ext>
              </a:extLst>
            </p:cNvPr>
            <p:cNvSpPr txBox="1"/>
            <p:nvPr/>
          </p:nvSpPr>
          <p:spPr>
            <a:xfrm>
              <a:off x="2773955" y="6325402"/>
              <a:ext cx="1891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(b) Generated with Mask Loss Only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3DCF52-6190-444C-93B4-DB38DF865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56" y="4464626"/>
              <a:ext cx="1891040" cy="189104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5F8BDA-4B79-404E-AB4C-75646B707A9F}"/>
                </a:ext>
              </a:extLst>
            </p:cNvPr>
            <p:cNvSpPr txBox="1"/>
            <p:nvPr/>
          </p:nvSpPr>
          <p:spPr>
            <a:xfrm>
              <a:off x="4644475" y="6325402"/>
              <a:ext cx="266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(c) Generated with</a:t>
              </a:r>
              <a:br>
                <a:rPr lang="en-US" sz="1000" b="1" dirty="0">
                  <a:solidFill>
                    <a:schemeClr val="accent2"/>
                  </a:solidFill>
                </a:rPr>
              </a:br>
              <a:r>
                <a:rPr lang="en-US" sz="1000" b="1" dirty="0">
                  <a:solidFill>
                    <a:schemeClr val="accent2"/>
                  </a:solidFill>
                </a:rPr>
                <a:t> Mask Loss + Overlay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AAF23EC-644B-42BE-A91C-181B223D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4" y="4462858"/>
              <a:ext cx="1892808" cy="189280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F2B78A-5511-4E83-AC34-5D6BC1E94B94}"/>
                </a:ext>
              </a:extLst>
            </p:cNvPr>
            <p:cNvSpPr txBox="1"/>
            <p:nvPr/>
          </p:nvSpPr>
          <p:spPr>
            <a:xfrm>
              <a:off x="616203" y="6325402"/>
              <a:ext cx="1892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(a) Input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6C0197-3710-49DA-B78D-3AE9A61FD6C7}"/>
              </a:ext>
            </a:extLst>
          </p:cNvPr>
          <p:cNvSpPr txBox="1"/>
          <p:nvPr/>
        </p:nvSpPr>
        <p:spPr>
          <a:xfrm>
            <a:off x="1154954" y="4155081"/>
            <a:ext cx="522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Impact of including overlay on mask loss</a:t>
            </a:r>
          </a:p>
        </p:txBody>
      </p:sp>
    </p:spTree>
    <p:extLst>
      <p:ext uri="{BB962C8B-B14F-4D97-AF65-F5344CB8AC3E}">
        <p14:creationId xmlns:p14="http://schemas.microsoft.com/office/powerpoint/2010/main" val="2632375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EC8-0E21-46F8-B996-90072246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EE15-0A33-4A76-90A5-C4358E21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Artifacts in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Use a different network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Replace deconvolution </a:t>
            </a:r>
            <a:r>
              <a:rPr lang="en-US" dirty="0" err="1"/>
              <a:t>upsampling</a:t>
            </a:r>
            <a:r>
              <a:rPr lang="en-US" dirty="0"/>
              <a:t> with nearest-neighbor interpolation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Train for longer</a:t>
            </a:r>
          </a:p>
          <a:p>
            <a:r>
              <a:rPr lang="en-US" dirty="0"/>
              <a:t>Resource requirements of GANs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Long training time before results begin to look realistic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Larger image sizes require substantial GPU memory to train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Need to train on a large variety of scenes and lighting conditions</a:t>
            </a:r>
          </a:p>
          <a:p>
            <a:r>
              <a:rPr lang="en-US" dirty="0"/>
              <a:t>Dependent on the segmentation mask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Captures people in the background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Segmentation performance isn’t guaranteed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Worthwhile to investigate how depth can also be used</a:t>
            </a:r>
          </a:p>
        </p:txBody>
      </p:sp>
    </p:spTree>
    <p:extLst>
      <p:ext uri="{BB962C8B-B14F-4D97-AF65-F5344CB8AC3E}">
        <p14:creationId xmlns:p14="http://schemas.microsoft.com/office/powerpoint/2010/main" val="82874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AC8-00B0-4170-BC63-D73F2B4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A96C-28A1-4A84-BEB8-B7EC4F64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65421" cy="3416300"/>
          </a:xfrm>
        </p:spPr>
        <p:txBody>
          <a:bodyPr/>
          <a:lstStyle/>
          <a:p>
            <a:r>
              <a:rPr lang="en-US" dirty="0"/>
              <a:t>Results aren’t perfect, but they are able to capture interesting stylistic characteristics from the shallow depth of field domain</a:t>
            </a:r>
          </a:p>
          <a:p>
            <a:r>
              <a:rPr lang="en-US" dirty="0"/>
              <a:t>Training metrics improved by mask loss and mask overlay</a:t>
            </a:r>
          </a:p>
          <a:p>
            <a:r>
              <a:rPr lang="en-US" dirty="0"/>
              <a:t>Next steps involve resolving artifacts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5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9F9-99ED-4DC8-91B2-C86CA207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1506-6241-4946-B32B-129045E3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[] Google Research Blog. “Portrait mode on the Pixel 2 and Pixel 2 XL smartphones.” Available: </a:t>
            </a:r>
            <a:r>
              <a:rPr lang="en-US" sz="1200" u="sng" dirty="0">
                <a:hlinkClick r:id="rId2"/>
              </a:rPr>
              <a:t>https://research.googleblog.com/2017/10/portrait-mode-on-pixel-2-and-pixel-2-xl.html</a:t>
            </a:r>
            <a:r>
              <a:rPr lang="en-US" sz="1200" dirty="0"/>
              <a:t>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A083-1BAA-4BAB-B5EB-11600BA4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1ADE-C989-423F-8D9C-DA64294A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4108"/>
            <a:ext cx="8761413" cy="42545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Methods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Conventional Approaches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 Consistent Generative Adversarial Networks (CycleGAN)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Mask Loss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Mass Overlay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Experimental Setup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Model Comparison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Loss Curves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960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96B-941C-4BA3-864D-67C8AC69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AD6C-6063-4958-8248-4C88A4B1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14" y="2392494"/>
            <a:ext cx="5168317" cy="3960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Google Research</a:t>
            </a:r>
          </a:p>
          <a:p>
            <a:r>
              <a:rPr lang="en-US" sz="1600" dirty="0"/>
              <a:t>Lens Blur (2014) – Depth Map Estimate using Stereo Images [ ]</a:t>
            </a:r>
          </a:p>
          <a:p>
            <a:r>
              <a:rPr lang="en-US" sz="1600" dirty="0"/>
              <a:t>Portrait Mode (2017) – Combining Segmentation Mask &amp; Depth Map Estimate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Rear-Facing Pixel 2 Camera Possesses Dual-Pixel Autofocus (DPAF)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Smoothing technique unknown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1600" dirty="0"/>
              <a:t>Segmentation results are good and depth map estimation from a single image is improving as well.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However, this work investigates how well a generative model can perform this task.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1E234-7FE1-424C-9204-D07E4F5277C8}"/>
              </a:ext>
            </a:extLst>
          </p:cNvPr>
          <p:cNvPicPr/>
          <p:nvPr/>
        </p:nvPicPr>
        <p:blipFill rotWithShape="1">
          <a:blip r:embed="rId3"/>
          <a:srcRect b="14767"/>
          <a:stretch/>
        </p:blipFill>
        <p:spPr>
          <a:xfrm>
            <a:off x="6502168" y="2699203"/>
            <a:ext cx="5128468" cy="318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C00C2-F4DE-4390-835C-A2DF81D18079}"/>
              </a:ext>
            </a:extLst>
          </p:cNvPr>
          <p:cNvSpPr txBox="1"/>
          <p:nvPr/>
        </p:nvSpPr>
        <p:spPr>
          <a:xfrm>
            <a:off x="7377021" y="5886450"/>
            <a:ext cx="337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2 [ ]: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Original Image (left) and Portrait Mode (Right) on the Pixel 2</a:t>
            </a:r>
          </a:p>
        </p:txBody>
      </p:sp>
    </p:spTree>
    <p:extLst>
      <p:ext uri="{BB962C8B-B14F-4D97-AF65-F5344CB8AC3E}">
        <p14:creationId xmlns:p14="http://schemas.microsoft.com/office/powerpoint/2010/main" val="168217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281D-4DF4-4757-AA7E-A3818825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3102103"/>
            <a:ext cx="12192000" cy="3405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06F4A-8CDD-4339-BD2F-C7BCC6119CC4}"/>
              </a:ext>
            </a:extLst>
          </p:cNvPr>
          <p:cNvSpPr txBox="1"/>
          <p:nvPr/>
        </p:nvSpPr>
        <p:spPr>
          <a:xfrm>
            <a:off x="639031" y="6423596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5A5-8C56-403F-95A6-EE9416C08D30}"/>
              </a:ext>
            </a:extLst>
          </p:cNvPr>
          <p:cNvSpPr txBox="1"/>
          <p:nvPr/>
        </p:nvSpPr>
        <p:spPr>
          <a:xfrm>
            <a:off x="2508308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0FF04-9F72-4356-AC38-A2E5657DD52F}"/>
              </a:ext>
            </a:extLst>
          </p:cNvPr>
          <p:cNvSpPr txBox="1"/>
          <p:nvPr/>
        </p:nvSpPr>
        <p:spPr>
          <a:xfrm>
            <a:off x="4890782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3EA6D-E8CE-4524-BFCB-DA7A75554AA3}"/>
              </a:ext>
            </a:extLst>
          </p:cNvPr>
          <p:cNvSpPr txBox="1"/>
          <p:nvPr/>
        </p:nvSpPr>
        <p:spPr>
          <a:xfrm>
            <a:off x="6955872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Combines (b) &amp;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675B-1977-4B74-8DDC-480E33242B7A}"/>
              </a:ext>
            </a:extLst>
          </p:cNvPr>
          <p:cNvSpPr txBox="1"/>
          <p:nvPr/>
        </p:nvSpPr>
        <p:spPr>
          <a:xfrm>
            <a:off x="9423633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AD3310-6C2D-431C-9EB1-329B1E8C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3 [ ]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Google’s Approach</a:t>
            </a:r>
          </a:p>
        </p:txBody>
      </p:sp>
    </p:spTree>
    <p:extLst>
      <p:ext uri="{BB962C8B-B14F-4D97-AF65-F5344CB8AC3E}">
        <p14:creationId xmlns:p14="http://schemas.microsoft.com/office/powerpoint/2010/main" val="7773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4: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Segmentation + Manual Smoothing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1715F-90F3-4D36-A0D4-F56FC7CB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19363" r="9709" b="18598"/>
          <a:stretch/>
        </p:blipFill>
        <p:spPr>
          <a:xfrm>
            <a:off x="343023" y="3249228"/>
            <a:ext cx="11505955" cy="3053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ED68C-6FBD-4E9A-816D-9D803F0B6C37}"/>
              </a:ext>
            </a:extLst>
          </p:cNvPr>
          <p:cNvSpPr txBox="1"/>
          <p:nvPr/>
        </p:nvSpPr>
        <p:spPr>
          <a:xfrm>
            <a:off x="6334125" y="6030668"/>
            <a:ext cx="248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(5, 5)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958A5-38AE-446F-B38D-8179602C0EF7}"/>
              </a:ext>
            </a:extLst>
          </p:cNvPr>
          <p:cNvSpPr txBox="1"/>
          <p:nvPr/>
        </p:nvSpPr>
        <p:spPr>
          <a:xfrm>
            <a:off x="9321553" y="6017810"/>
            <a:ext cx="2484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(9, 9) Kernel</a:t>
            </a:r>
          </a:p>
        </p:txBody>
      </p:sp>
    </p:spTree>
    <p:extLst>
      <p:ext uri="{BB962C8B-B14F-4D97-AF65-F5344CB8AC3E}">
        <p14:creationId xmlns:p14="http://schemas.microsoft.com/office/powerpoint/2010/main" val="402502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 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Mixed results when applied to flowers dataset for shallow </a:t>
            </a:r>
            <a:r>
              <a:rPr lang="en-US" dirty="0" err="1"/>
              <a:t>DoF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EFD151-2D66-4000-A7E9-8B2E74E3D2AB}"/>
              </a:ext>
            </a:extLst>
          </p:cNvPr>
          <p:cNvGrpSpPr/>
          <p:nvPr/>
        </p:nvGrpSpPr>
        <p:grpSpPr>
          <a:xfrm>
            <a:off x="8419340" y="2753148"/>
            <a:ext cx="3667815" cy="2417217"/>
            <a:chOff x="8704722" y="2324585"/>
            <a:chExt cx="3667815" cy="24172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B6E021-326E-4175-9C0A-D4789B01D725}"/>
                </a:ext>
              </a:extLst>
            </p:cNvPr>
            <p:cNvSpPr/>
            <p:nvPr/>
          </p:nvSpPr>
          <p:spPr>
            <a:xfrm>
              <a:off x="9916367" y="2994870"/>
              <a:ext cx="997710" cy="918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Cycle</a:t>
              </a: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5A5DAB06-2BB3-4A93-97B6-4FFD7B4B84F2}"/>
                </a:ext>
              </a:extLst>
            </p:cNvPr>
            <p:cNvSpPr/>
            <p:nvPr/>
          </p:nvSpPr>
          <p:spPr>
            <a:xfrm rot="3163648">
              <a:off x="10552505" y="2872620"/>
              <a:ext cx="901144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0C16D-1D4E-40D2-AB03-DEB1D4EBBA37}"/>
                </a:ext>
              </a:extLst>
            </p:cNvPr>
            <p:cNvSpPr txBox="1"/>
            <p:nvPr/>
          </p:nvSpPr>
          <p:spPr>
            <a:xfrm>
              <a:off x="9726907" y="2527413"/>
              <a:ext cx="755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Real A </a:t>
              </a:r>
              <a:r>
                <a:rPr lang="en-US" sz="1200" b="1" i="1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C55536-E781-4603-8647-46DA0ED5541B}"/>
                </a:ext>
              </a:extLst>
            </p:cNvPr>
            <p:cNvSpPr txBox="1"/>
            <p:nvPr/>
          </p:nvSpPr>
          <p:spPr>
            <a:xfrm>
              <a:off x="10812657" y="3586994"/>
              <a:ext cx="674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Fake B</a:t>
              </a:r>
              <a:endParaRPr lang="en-US" sz="1200" b="1" dirty="0"/>
            </a:p>
            <a:p>
              <a:pPr algn="ctr"/>
              <a:r>
                <a:rPr lang="en-US" sz="1200" b="1" i="1" dirty="0"/>
                <a:t>G(x)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DA276-B6F8-4275-847C-48F65C0E5F10}"/>
                </a:ext>
              </a:extLst>
            </p:cNvPr>
            <p:cNvSpPr txBox="1"/>
            <p:nvPr/>
          </p:nvSpPr>
          <p:spPr>
            <a:xfrm rot="3293552">
              <a:off x="10902084" y="255114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 to B</a:t>
              </a:r>
              <a:br>
                <a:rPr lang="en-US" sz="1200" dirty="0"/>
              </a:br>
              <a:r>
                <a:rPr lang="en-US" sz="1200" b="1" i="1" dirty="0"/>
                <a:t>G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C579184-67F5-4190-B10C-0ED8AECAB5C4}"/>
                </a:ext>
              </a:extLst>
            </p:cNvPr>
            <p:cNvSpPr/>
            <p:nvPr/>
          </p:nvSpPr>
          <p:spPr>
            <a:xfrm>
              <a:off x="10989881" y="4029753"/>
              <a:ext cx="1027845" cy="184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F214E-5807-4C39-877B-66B65C83CCD5}"/>
                </a:ext>
              </a:extLst>
            </p:cNvPr>
            <p:cNvSpPr txBox="1"/>
            <p:nvPr/>
          </p:nvSpPr>
          <p:spPr>
            <a:xfrm>
              <a:off x="10735736" y="4158945"/>
              <a:ext cx="1636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Send to Discriminator </a:t>
              </a:r>
              <a:r>
                <a:rPr lang="en-US" sz="1100" b="1" dirty="0"/>
                <a:t>D(G(x))</a:t>
              </a:r>
              <a:endParaRPr lang="en-US" sz="1100" dirty="0"/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4BB3329B-94AC-44E1-A3CA-2C70394BEF60}"/>
                </a:ext>
              </a:extLst>
            </p:cNvPr>
            <p:cNvSpPr/>
            <p:nvPr/>
          </p:nvSpPr>
          <p:spPr>
            <a:xfrm rot="12862168">
              <a:off x="9505263" y="3808996"/>
              <a:ext cx="901145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EDEEA5-17C2-40F8-B8E1-5E465178AA98}"/>
                </a:ext>
              </a:extLst>
            </p:cNvPr>
            <p:cNvSpPr txBox="1"/>
            <p:nvPr/>
          </p:nvSpPr>
          <p:spPr>
            <a:xfrm>
              <a:off x="8704722" y="3109924"/>
              <a:ext cx="135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Recovered A</a:t>
              </a:r>
            </a:p>
            <a:p>
              <a:pPr algn="ctr"/>
              <a:r>
                <a:rPr lang="en-US" sz="1200" b="1" dirty="0"/>
                <a:t>F(G(x))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6D17F-F701-429A-BA61-60813AE7148D}"/>
                </a:ext>
              </a:extLst>
            </p:cNvPr>
            <p:cNvSpPr txBox="1"/>
            <p:nvPr/>
          </p:nvSpPr>
          <p:spPr>
            <a:xfrm rot="2839800">
              <a:off x="9126906" y="405357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 to A</a:t>
              </a:r>
            </a:p>
            <a:p>
              <a:pPr algn="ctr"/>
              <a:r>
                <a:rPr lang="en-US" sz="1200" b="1" dirty="0"/>
                <a:t>F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EC5A3C5-8D82-4F09-B188-3C587982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42" y="4117422"/>
            <a:ext cx="5666764" cy="2672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sp>
        <p:nvSpPr>
          <p:cNvPr id="25" name="Right Bracket 24">
            <a:extLst>
              <a:ext uri="{FF2B5EF4-FFF2-40B4-BE49-F238E27FC236}">
                <a16:creationId xmlns:a16="http://schemas.microsoft.com/office/drawing/2014/main" id="{88029223-20FF-4954-946B-FEFDD0B1DAA0}"/>
              </a:ext>
            </a:extLst>
          </p:cNvPr>
          <p:cNvSpPr/>
          <p:nvPr/>
        </p:nvSpPr>
        <p:spPr>
          <a:xfrm rot="5400000">
            <a:off x="3969359" y="2625029"/>
            <a:ext cx="61602" cy="2087792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6C9C8A-965C-4BEC-A71D-BE00FA094E74}"/>
              </a:ext>
            </a:extLst>
          </p:cNvPr>
          <p:cNvSpPr txBox="1"/>
          <p:nvPr/>
        </p:nvSpPr>
        <p:spPr>
          <a:xfrm>
            <a:off x="8449876" y="499705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5: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Cycle-Consistency Visualization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40BBB-B8C6-4D7E-B9A7-9D751F6A0724}"/>
              </a:ext>
            </a:extLst>
          </p:cNvPr>
          <p:cNvSpPr txBox="1"/>
          <p:nvPr/>
        </p:nvSpPr>
        <p:spPr>
          <a:xfrm>
            <a:off x="479266" y="4401545"/>
            <a:ext cx="1890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DoF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 on Flower Dataset</a:t>
            </a:r>
          </a:p>
        </p:txBody>
      </p:sp>
    </p:spTree>
    <p:extLst>
      <p:ext uri="{BB962C8B-B14F-4D97-AF65-F5344CB8AC3E}">
        <p14:creationId xmlns:p14="http://schemas.microsoft.com/office/powerpoint/2010/main" val="261282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 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08E5F-2B25-48C9-ADF1-11D31CFFF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4" y="4224758"/>
            <a:ext cx="10509353" cy="2122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AF25CA-6B06-4D2C-8C26-CE3E1F5167F2}"/>
              </a:ext>
            </a:extLst>
          </p:cNvPr>
          <p:cNvSpPr txBox="1"/>
          <p:nvPr/>
        </p:nvSpPr>
        <p:spPr>
          <a:xfrm>
            <a:off x="3544284" y="619364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7: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CycleGAN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710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 Bracket 15">
            <a:extLst>
              <a:ext uri="{FF2B5EF4-FFF2-40B4-BE49-F238E27FC236}">
                <a16:creationId xmlns:a16="http://schemas.microsoft.com/office/drawing/2014/main" id="{B481E064-5DF4-42F7-A6F6-870DB3B3395E}"/>
              </a:ext>
            </a:extLst>
          </p:cNvPr>
          <p:cNvSpPr/>
          <p:nvPr/>
        </p:nvSpPr>
        <p:spPr>
          <a:xfrm rot="16200000">
            <a:off x="9319874" y="6096000"/>
            <a:ext cx="161925" cy="885825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807821" cy="3416300"/>
          </a:xfrm>
        </p:spPr>
        <p:txBody>
          <a:bodyPr/>
          <a:lstStyle/>
          <a:p>
            <a:r>
              <a:rPr lang="en-US" dirty="0"/>
              <a:t>Inspiration taken from Identity-Preserving Face Recovery paper [ 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Teach a model to recover the original portrait from a stylized version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Introduce additional loss terms (norm and vgg) to guide the network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Introduce additional loss terms comparing segmentation masks applied to real and fake images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E591C-437C-4EF6-B4C4-A22D9B6CA978}"/>
              </a:ext>
            </a:extLst>
          </p:cNvPr>
          <p:cNvSpPr txBox="1"/>
          <p:nvPr/>
        </p:nvSpPr>
        <p:spPr>
          <a:xfrm>
            <a:off x="7565829" y="2295723"/>
            <a:ext cx="36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Loss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150987-F612-4F80-9EB8-2C700901E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1266" r="1584" b="1195"/>
          <a:stretch/>
        </p:blipFill>
        <p:spPr>
          <a:xfrm>
            <a:off x="7565829" y="2603500"/>
            <a:ext cx="3670016" cy="3930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2AE84-380D-4910-99C8-4034F7385DB3}"/>
              </a:ext>
            </a:extLst>
          </p:cNvPr>
          <p:cNvSpPr txBox="1"/>
          <p:nvPr/>
        </p:nvSpPr>
        <p:spPr>
          <a:xfrm>
            <a:off x="7876836" y="65913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Compute loss between these two</a:t>
            </a:r>
          </a:p>
        </p:txBody>
      </p:sp>
    </p:spTree>
    <p:extLst>
      <p:ext uri="{BB962C8B-B14F-4D97-AF65-F5344CB8AC3E}">
        <p14:creationId xmlns:p14="http://schemas.microsoft.com/office/powerpoint/2010/main" val="2419963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2879</TotalTime>
  <Words>1131</Words>
  <Application>Microsoft Office PowerPoint</Application>
  <PresentationFormat>Widescreen</PresentationFormat>
  <Paragraphs>186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3</vt:lpstr>
      <vt:lpstr>Ion Boardroom</vt:lpstr>
      <vt:lpstr>Simulating Shallow Depth of Field in Portraits Using Generative Models</vt:lpstr>
      <vt:lpstr>What is Shallow Depth of Field (DoF)?</vt:lpstr>
      <vt:lpstr>Table of Contents</vt:lpstr>
      <vt:lpstr>Motivation</vt:lpstr>
      <vt:lpstr>Methods: Conventional Approaches</vt:lpstr>
      <vt:lpstr>Methods: Conventional Approaches</vt:lpstr>
      <vt:lpstr>Methods: Cycle Consistent Generative Adversarial Networks (CycleGAN)</vt:lpstr>
      <vt:lpstr>Methods: Cycle Consistent Generative Adversarial Networks (CycleGAN)</vt:lpstr>
      <vt:lpstr>Methods: CycleGAN + Mask Loss</vt:lpstr>
      <vt:lpstr>Methods: CycleGAN + Mask Overlay</vt:lpstr>
      <vt:lpstr>Methods: CycleGAN + Mask Overlay</vt:lpstr>
      <vt:lpstr>Results: Experimental Setup</vt:lpstr>
      <vt:lpstr>Results: 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Loss Curves</vt:lpstr>
      <vt:lpstr>Results: Loss Curves Continued</vt:lpstr>
      <vt:lpstr>Limitations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Depth of Field Using Generative Models</dc:title>
  <dc:creator>Zain Nasrullah</dc:creator>
  <cp:lastModifiedBy>Zain Nasrullah</cp:lastModifiedBy>
  <cp:revision>233</cp:revision>
  <dcterms:created xsi:type="dcterms:W3CDTF">2018-04-15T19:40:45Z</dcterms:created>
  <dcterms:modified xsi:type="dcterms:W3CDTF">2018-04-17T20:16:38Z</dcterms:modified>
</cp:coreProperties>
</file>